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7" r:id="rId3"/>
    <p:sldId id="400" r:id="rId4"/>
    <p:sldId id="401" r:id="rId5"/>
    <p:sldId id="402" r:id="rId6"/>
    <p:sldId id="403" r:id="rId7"/>
    <p:sldId id="405" r:id="rId8"/>
    <p:sldId id="406" r:id="rId9"/>
    <p:sldId id="407" r:id="rId10"/>
    <p:sldId id="408" r:id="rId11"/>
    <p:sldId id="409" r:id="rId12"/>
    <p:sldId id="411" r:id="rId13"/>
    <p:sldId id="412" r:id="rId14"/>
    <p:sldId id="413" r:id="rId15"/>
    <p:sldId id="414" r:id="rId16"/>
    <p:sldId id="416" r:id="rId17"/>
  </p:sldIdLst>
  <p:sldSz cx="13004800" cy="9753600"/>
  <p:notesSz cx="9866313" cy="67357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2EF"/>
    <a:srgbClr val="07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5"/>
  </p:normalViewPr>
  <p:slideViewPr>
    <p:cSldViewPr snapToGrid="0" snapToObjects="1">
      <p:cViewPr varScale="1">
        <p:scale>
          <a:sx n="51" d="100"/>
          <a:sy n="51" d="100"/>
        </p:scale>
        <p:origin x="1368" y="96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99F25F-13AF-4EB2-B920-6ACC6797A92B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A4089E-8E8F-44E5-9137-D05E4AEA13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6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315509" y="3199488"/>
            <a:ext cx="7235297" cy="3031093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1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30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48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73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2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273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24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73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39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76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31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18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89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11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91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0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613755" y="4063317"/>
            <a:ext cx="11706370" cy="16269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Titl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64422" y="1232803"/>
            <a:ext cx="11706370" cy="64381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927100" algn="l"/>
                <a:tab pos="1866900" algn="l"/>
                <a:tab pos="2794000" algn="l"/>
              </a:tabLst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42600" marR="0" indent="-442600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42600" marR="0" indent="14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42600" marR="0" indent="471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442600" marR="0" indent="928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442600" marR="0" indent="13861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442600" marR="0" indent="18433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42600" marR="0" indent="2300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42600" marR="0" indent="2757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2600" marR="0" indent="3214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pmep.gov.np/" TargetMode="External"/><Relationship Id="rId4" Type="http://schemas.openxmlformats.org/officeDocument/2006/relationships/hyperlink" Target="mailto:info@pmep.gov.n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D0B125-DD8B-4DFC-8571-08BA55A47AEE}"/>
              </a:ext>
            </a:extLst>
          </p:cNvPr>
          <p:cNvSpPr txBox="1"/>
          <p:nvPr/>
        </p:nvSpPr>
        <p:spPr>
          <a:xfrm>
            <a:off x="38100" y="-81822"/>
            <a:ext cx="12941298" cy="402516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071E7-DDE4-4A03-9979-CDB3E7071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413106"/>
            <a:ext cx="2390341" cy="2501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D293C-D27D-4381-850B-E6E36C000976}"/>
              </a:ext>
            </a:extLst>
          </p:cNvPr>
          <p:cNvSpPr txBox="1"/>
          <p:nvPr/>
        </p:nvSpPr>
        <p:spPr>
          <a:xfrm>
            <a:off x="3399991" y="1192778"/>
            <a:ext cx="9363509" cy="9780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60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  <a:cs typeface="Kalimati" panose="00000400000000000000" pitchFamily="2"/>
              </a:rPr>
              <a:t>प्रधानमन्त्री रोजगार कार्यक्रम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497BE-EDAD-4ABD-ACD8-7717C6286977}"/>
              </a:ext>
            </a:extLst>
          </p:cNvPr>
          <p:cNvSpPr txBox="1"/>
          <p:nvPr/>
        </p:nvSpPr>
        <p:spPr>
          <a:xfrm>
            <a:off x="6350" y="3304169"/>
            <a:ext cx="12998450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  <a:cs typeface="Kalimati" panose="00000400000000000000" pitchFamily="2"/>
              </a:rPr>
              <a:t>रोजगारी सिर्जना  । रोजगारीको व्यवस्थापन । सीप तथा क्षमता विकास । सामाजिक संरक्षण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DD5BB-0BF7-46EE-A91E-BEF4167E3AE5}"/>
              </a:ext>
            </a:extLst>
          </p:cNvPr>
          <p:cNvSpPr txBox="1"/>
          <p:nvPr/>
        </p:nvSpPr>
        <p:spPr>
          <a:xfrm>
            <a:off x="2647949" y="8136581"/>
            <a:ext cx="10293349" cy="147048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400" dirty="0">
                <a:solidFill>
                  <a:srgbClr val="C00000"/>
                </a:solidFill>
                <a:latin typeface="Preeti" pitchFamily="2" charset="0"/>
                <a:cs typeface="Kalimati" panose="00000400000000000000" pitchFamily="2"/>
              </a:rPr>
              <a:t>नेपाल सरकार</a:t>
            </a:r>
          </a:p>
          <a:p>
            <a:pPr algn="l"/>
            <a:r>
              <a:rPr lang="ne-NP" sz="2400" dirty="0">
                <a:solidFill>
                  <a:srgbClr val="C00000"/>
                </a:solidFill>
                <a:latin typeface="Preeti" pitchFamily="2" charset="0"/>
                <a:cs typeface="Kalimati" panose="00000400000000000000" pitchFamily="2"/>
              </a:rPr>
              <a:t>श्रम, रोजगार तथा सामाजिक सुरक्षा मन्त्रालय</a:t>
            </a:r>
          </a:p>
          <a:p>
            <a:pPr algn="l"/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सिंहदरबार, काठमाडौं 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algn="l"/>
            <a:r>
              <a:rPr lang="ne-NP" sz="2000" dirty="0">
                <a:latin typeface="Preeti" pitchFamily="2" charset="0"/>
              </a:rPr>
              <a:t>इमेल</a:t>
            </a:r>
            <a:r>
              <a:rPr lang="ne-NP" sz="2400" dirty="0">
                <a:latin typeface="Preeti" pitchFamily="2" charset="0"/>
              </a:rPr>
              <a:t> 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info@pmep.gov.np</a:t>
            </a:r>
            <a:r>
              <a:rPr lang="en-US" sz="1800" dirty="0"/>
              <a:t>  </a:t>
            </a:r>
            <a:r>
              <a:rPr lang="ne-NP" sz="1800" dirty="0"/>
              <a:t>वेवसाईट </a:t>
            </a:r>
            <a:r>
              <a:rPr lang="en-US" sz="2400" dirty="0">
                <a:latin typeface="Preeti" pitchFamily="2" charset="0"/>
              </a:rPr>
              <a:t>M</a:t>
            </a:r>
            <a:r>
              <a:rPr lang="en-US" sz="1800" dirty="0"/>
              <a:t> </a:t>
            </a:r>
            <a:r>
              <a:rPr lang="en-US" sz="1800" dirty="0">
                <a:hlinkClick r:id="rId5"/>
              </a:rPr>
              <a:t>http://pmep.gov.np</a:t>
            </a:r>
            <a:r>
              <a:rPr lang="en-US" sz="1800" dirty="0"/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A75B86-1446-45EE-BD30-3FB089041A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9" y="8049861"/>
            <a:ext cx="1955800" cy="163961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30CEF3-44FE-42AC-B678-0B01208CDE52}"/>
              </a:ext>
            </a:extLst>
          </p:cNvPr>
          <p:cNvCxnSpPr/>
          <p:nvPr/>
        </p:nvCxnSpPr>
        <p:spPr>
          <a:xfrm>
            <a:off x="25402" y="7930567"/>
            <a:ext cx="130048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4F8933-8B19-44E3-927D-50A03BB7A16C}"/>
              </a:ext>
            </a:extLst>
          </p:cNvPr>
          <p:cNvCxnSpPr>
            <a:cxnSpLocks/>
          </p:cNvCxnSpPr>
          <p:nvPr/>
        </p:nvCxnSpPr>
        <p:spPr>
          <a:xfrm>
            <a:off x="-44450" y="3113204"/>
            <a:ext cx="13036550" cy="0"/>
          </a:xfrm>
          <a:prstGeom prst="line">
            <a:avLst/>
          </a:prstGeom>
          <a:noFill/>
          <a:ln w="127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3ADDB75-E263-46FB-9AC9-5D0ED38D6C68}"/>
              </a:ext>
            </a:extLst>
          </p:cNvPr>
          <p:cNvSpPr/>
          <p:nvPr/>
        </p:nvSpPr>
        <p:spPr>
          <a:xfrm>
            <a:off x="0" y="4523127"/>
            <a:ext cx="13036550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Preeti" pitchFamily="2" charset="0"/>
              <a:cs typeface="Kalimati" panose="00000400000000000000" pitchFamily="2"/>
            </a:endParaRPr>
          </a:p>
          <a:p>
            <a:r>
              <a:rPr lang="ne-NP" sz="6000" b="1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कामका लागि पारिश्रमिकमा आधारित सामुदायिक आयोजना (सञ्चालन तथा व्यवस्थापन) कार्यविधि, २०७६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07C50-D2B4-43F9-8475-223A693B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DFF95-66C9-40B8-9D8E-837CEF50E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80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06F12-C4EE-4896-98A0-27654CBED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" y="133350"/>
            <a:ext cx="12975316" cy="96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61703-7195-4249-ABD5-FF468BAD3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C9347-9934-41C3-8A1D-C741FBA50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FFC46-9090-4820-A005-B71D5D8DE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r="1" b="1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5FB4B-F638-4CFD-BE24-896E640A2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1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Diagonal Corners Rounded 66">
            <a:extLst>
              <a:ext uri="{FF2B5EF4-FFF2-40B4-BE49-F238E27FC236}">
                <a16:creationId xmlns:a16="http://schemas.microsoft.com/office/drawing/2014/main" id="{2806B86F-FFAD-48D1-8E0B-A5CA94AE6F6A}"/>
              </a:ext>
            </a:extLst>
          </p:cNvPr>
          <p:cNvSpPr/>
          <p:nvPr/>
        </p:nvSpPr>
        <p:spPr>
          <a:xfrm>
            <a:off x="140168" y="1500251"/>
            <a:ext cx="5293409" cy="8500999"/>
          </a:xfrm>
          <a:prstGeom prst="round2DiagRect">
            <a:avLst/>
          </a:prstGeom>
          <a:noFill/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7D877-6159-429E-BBAA-8C4C753D7226}"/>
              </a:ext>
            </a:extLst>
          </p:cNvPr>
          <p:cNvSpPr txBox="1"/>
          <p:nvPr/>
        </p:nvSpPr>
        <p:spPr>
          <a:xfrm>
            <a:off x="0" y="-15389"/>
            <a:ext cx="13004800" cy="8241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5000" b="1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उद्देश्य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2734A3-F480-4E86-B355-08FA60262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91D5A-F4BF-4380-9E19-46F38AF37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sp>
        <p:nvSpPr>
          <p:cNvPr id="21" name="Freeform 12">
            <a:extLst>
              <a:ext uri="{FF2B5EF4-FFF2-40B4-BE49-F238E27FC236}">
                <a16:creationId xmlns:a16="http://schemas.microsoft.com/office/drawing/2014/main" id="{020812AA-A172-434C-A846-3453D2C436CC}"/>
              </a:ext>
            </a:extLst>
          </p:cNvPr>
          <p:cNvSpPr>
            <a:spLocks/>
          </p:cNvSpPr>
          <p:nvPr/>
        </p:nvSpPr>
        <p:spPr bwMode="auto">
          <a:xfrm>
            <a:off x="2877667" y="6959014"/>
            <a:ext cx="3951288" cy="2176463"/>
          </a:xfrm>
          <a:custGeom>
            <a:avLst/>
            <a:gdLst>
              <a:gd name="T0" fmla="*/ 4977 w 4977"/>
              <a:gd name="T1" fmla="*/ 1288 h 2743"/>
              <a:gd name="T2" fmla="*/ 2760 w 4977"/>
              <a:gd name="T3" fmla="*/ 2743 h 2743"/>
              <a:gd name="T4" fmla="*/ 2760 w 4977"/>
              <a:gd name="T5" fmla="*/ 998 h 2743"/>
              <a:gd name="T6" fmla="*/ 0 w 4977"/>
              <a:gd name="T7" fmla="*/ 998 h 2743"/>
              <a:gd name="T8" fmla="*/ 2636 w 4977"/>
              <a:gd name="T9" fmla="*/ 0 h 2743"/>
              <a:gd name="T10" fmla="*/ 4977 w 4977"/>
              <a:gd name="T11" fmla="*/ 0 h 2743"/>
              <a:gd name="T12" fmla="*/ 4977 w 4977"/>
              <a:gd name="T13" fmla="*/ 1288 h 2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77" h="2743">
                <a:moveTo>
                  <a:pt x="4977" y="1288"/>
                </a:moveTo>
                <a:lnTo>
                  <a:pt x="2760" y="2743"/>
                </a:lnTo>
                <a:lnTo>
                  <a:pt x="2760" y="998"/>
                </a:lnTo>
                <a:lnTo>
                  <a:pt x="0" y="998"/>
                </a:lnTo>
                <a:lnTo>
                  <a:pt x="2636" y="0"/>
                </a:lnTo>
                <a:lnTo>
                  <a:pt x="4977" y="0"/>
                </a:lnTo>
                <a:lnTo>
                  <a:pt x="4977" y="128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E89E9E97-5C47-4D4A-BD54-E2DE5252FC42}"/>
              </a:ext>
            </a:extLst>
          </p:cNvPr>
          <p:cNvSpPr>
            <a:spLocks/>
          </p:cNvSpPr>
          <p:nvPr/>
        </p:nvSpPr>
        <p:spPr bwMode="auto">
          <a:xfrm>
            <a:off x="8479958" y="3991976"/>
            <a:ext cx="4384675" cy="2443163"/>
          </a:xfrm>
          <a:custGeom>
            <a:avLst/>
            <a:gdLst>
              <a:gd name="T0" fmla="*/ 879 w 5525"/>
              <a:gd name="T1" fmla="*/ 3078 h 3078"/>
              <a:gd name="T2" fmla="*/ 879 w 5525"/>
              <a:gd name="T3" fmla="*/ 2061 h 3078"/>
              <a:gd name="T4" fmla="*/ 0 w 5525"/>
              <a:gd name="T5" fmla="*/ 2061 h 3078"/>
              <a:gd name="T6" fmla="*/ 1713 w 5525"/>
              <a:gd name="T7" fmla="*/ 1413 h 3078"/>
              <a:gd name="T8" fmla="*/ 5525 w 5525"/>
              <a:gd name="T9" fmla="*/ 0 h 3078"/>
              <a:gd name="T10" fmla="*/ 879 w 5525"/>
              <a:gd name="T11" fmla="*/ 3078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25" h="3078">
                <a:moveTo>
                  <a:pt x="879" y="3078"/>
                </a:moveTo>
                <a:lnTo>
                  <a:pt x="879" y="2061"/>
                </a:lnTo>
                <a:lnTo>
                  <a:pt x="0" y="2061"/>
                </a:lnTo>
                <a:lnTo>
                  <a:pt x="1713" y="1413"/>
                </a:lnTo>
                <a:lnTo>
                  <a:pt x="5525" y="0"/>
                </a:lnTo>
                <a:lnTo>
                  <a:pt x="879" y="307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C93C0E0E-AC41-4BD4-A05A-DE1D0730064B}"/>
              </a:ext>
            </a:extLst>
          </p:cNvPr>
          <p:cNvSpPr>
            <a:spLocks/>
          </p:cNvSpPr>
          <p:nvPr/>
        </p:nvSpPr>
        <p:spPr bwMode="auto">
          <a:xfrm>
            <a:off x="5703420" y="5904914"/>
            <a:ext cx="3190875" cy="1890713"/>
          </a:xfrm>
          <a:custGeom>
            <a:avLst/>
            <a:gdLst>
              <a:gd name="T0" fmla="*/ 4019 w 4019"/>
              <a:gd name="T1" fmla="*/ 908 h 2381"/>
              <a:gd name="T2" fmla="*/ 1775 w 4019"/>
              <a:gd name="T3" fmla="*/ 2381 h 2381"/>
              <a:gd name="T4" fmla="*/ 1775 w 4019"/>
              <a:gd name="T5" fmla="*/ 977 h 2381"/>
              <a:gd name="T6" fmla="*/ 0 w 4019"/>
              <a:gd name="T7" fmla="*/ 977 h 2381"/>
              <a:gd name="T8" fmla="*/ 2575 w 4019"/>
              <a:gd name="T9" fmla="*/ 0 h 2381"/>
              <a:gd name="T10" fmla="*/ 4019 w 4019"/>
              <a:gd name="T11" fmla="*/ 0 h 2381"/>
              <a:gd name="T12" fmla="*/ 4019 w 4019"/>
              <a:gd name="T13" fmla="*/ 908 h 2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9" h="2381">
                <a:moveTo>
                  <a:pt x="4019" y="908"/>
                </a:moveTo>
                <a:lnTo>
                  <a:pt x="1775" y="2381"/>
                </a:lnTo>
                <a:lnTo>
                  <a:pt x="1775" y="977"/>
                </a:lnTo>
                <a:lnTo>
                  <a:pt x="0" y="977"/>
                </a:lnTo>
                <a:lnTo>
                  <a:pt x="2575" y="0"/>
                </a:lnTo>
                <a:lnTo>
                  <a:pt x="4019" y="0"/>
                </a:lnTo>
                <a:lnTo>
                  <a:pt x="4019" y="90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D245B2-8F2E-44C4-A235-AEE6644468FC}"/>
              </a:ext>
            </a:extLst>
          </p:cNvPr>
          <p:cNvGrpSpPr/>
          <p:nvPr/>
        </p:nvGrpSpPr>
        <p:grpSpPr>
          <a:xfrm>
            <a:off x="2511408" y="6135352"/>
            <a:ext cx="954742" cy="2434587"/>
            <a:chOff x="2797158" y="3716002"/>
            <a:chExt cx="954742" cy="243458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186963-6C23-4914-B385-DC845AF255FE}"/>
                </a:ext>
              </a:extLst>
            </p:cNvPr>
            <p:cNvSpPr/>
            <p:nvPr/>
          </p:nvSpPr>
          <p:spPr>
            <a:xfrm>
              <a:off x="2797158" y="5827860"/>
              <a:ext cx="954742" cy="3227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4E5C0E-882C-4375-8266-A5A14023FAD4}"/>
                </a:ext>
              </a:extLst>
            </p:cNvPr>
            <p:cNvSpPr/>
            <p:nvPr/>
          </p:nvSpPr>
          <p:spPr>
            <a:xfrm>
              <a:off x="3123082" y="3716002"/>
              <a:ext cx="336730" cy="3367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89AAE7-B2F1-47FE-B6EB-84A458C44C62}"/>
                </a:ext>
              </a:extLst>
            </p:cNvPr>
            <p:cNvSpPr/>
            <p:nvPr/>
          </p:nvSpPr>
          <p:spPr>
            <a:xfrm>
              <a:off x="3182617" y="3774972"/>
              <a:ext cx="218795" cy="2187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EB8299-1F7B-4DC7-B0A9-674293E3E57A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>
              <a:off x="3291446" y="4052732"/>
              <a:ext cx="0" cy="1936490"/>
            </a:xfrm>
            <a:prstGeom prst="line">
              <a:avLst/>
            </a:prstGeom>
            <a:ln cap="sq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AC10A6-2AA7-4812-AD1B-38CA5769AB9E}"/>
              </a:ext>
            </a:extLst>
          </p:cNvPr>
          <p:cNvGrpSpPr/>
          <p:nvPr/>
        </p:nvGrpSpPr>
        <p:grpSpPr>
          <a:xfrm>
            <a:off x="5123027" y="5060314"/>
            <a:ext cx="838765" cy="2344828"/>
            <a:chOff x="5408777" y="2640964"/>
            <a:chExt cx="838765" cy="2344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2163CB8-93E4-4605-B1C2-19A7D3138B3D}"/>
                </a:ext>
              </a:extLst>
            </p:cNvPr>
            <p:cNvSpPr/>
            <p:nvPr/>
          </p:nvSpPr>
          <p:spPr>
            <a:xfrm>
              <a:off x="5408777" y="4702266"/>
              <a:ext cx="838765" cy="2835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40590D-5FD9-435E-8A64-946A2D44AA7E}"/>
                </a:ext>
              </a:extLst>
            </p:cNvPr>
            <p:cNvSpPr/>
            <p:nvPr/>
          </p:nvSpPr>
          <p:spPr>
            <a:xfrm>
              <a:off x="5659792" y="2640964"/>
              <a:ext cx="336730" cy="3367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CDC000-8835-4993-AE3F-F387F5A4838C}"/>
                </a:ext>
              </a:extLst>
            </p:cNvPr>
            <p:cNvSpPr/>
            <p:nvPr/>
          </p:nvSpPr>
          <p:spPr>
            <a:xfrm>
              <a:off x="5719327" y="2699935"/>
              <a:ext cx="218795" cy="2187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87CFE98-1E33-4267-8906-AC4EC6F1E530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>
              <a:off x="5828156" y="2977697"/>
              <a:ext cx="0" cy="1866335"/>
            </a:xfrm>
            <a:prstGeom prst="line">
              <a:avLst/>
            </a:prstGeom>
            <a:ln cap="sq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1F7E0C-38B1-496D-BBE4-EBF21DC60CBD}"/>
              </a:ext>
            </a:extLst>
          </p:cNvPr>
          <p:cNvGrpSpPr/>
          <p:nvPr/>
        </p:nvGrpSpPr>
        <p:grpSpPr>
          <a:xfrm>
            <a:off x="7879680" y="3942004"/>
            <a:ext cx="720899" cy="2386088"/>
            <a:chOff x="8165430" y="1522654"/>
            <a:chExt cx="720899" cy="23860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B5B650-D78E-4A0D-AD15-90C40A20110A}"/>
                </a:ext>
              </a:extLst>
            </p:cNvPr>
            <p:cNvSpPr/>
            <p:nvPr/>
          </p:nvSpPr>
          <p:spPr>
            <a:xfrm>
              <a:off x="8165430" y="3665058"/>
              <a:ext cx="720899" cy="243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82C6E84-B454-4F23-BC46-210BAC9057AB}"/>
                </a:ext>
              </a:extLst>
            </p:cNvPr>
            <p:cNvSpPr/>
            <p:nvPr/>
          </p:nvSpPr>
          <p:spPr>
            <a:xfrm>
              <a:off x="8357512" y="1522654"/>
              <a:ext cx="336730" cy="3367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F6A091-4285-4CAE-A73D-056777D6090D}"/>
                </a:ext>
              </a:extLst>
            </p:cNvPr>
            <p:cNvSpPr/>
            <p:nvPr/>
          </p:nvSpPr>
          <p:spPr>
            <a:xfrm>
              <a:off x="8417048" y="1581624"/>
              <a:ext cx="218795" cy="2187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5CBD60-32C8-4908-B982-58E2CB90046F}"/>
                </a:ext>
              </a:extLst>
            </p:cNvPr>
            <p:cNvCxnSpPr>
              <a:cxnSpLocks/>
              <a:stCxn id="36" idx="4"/>
            </p:cNvCxnSpPr>
            <p:nvPr/>
          </p:nvCxnSpPr>
          <p:spPr>
            <a:xfrm>
              <a:off x="8525877" y="1859386"/>
              <a:ext cx="0" cy="1927517"/>
            </a:xfrm>
            <a:prstGeom prst="line">
              <a:avLst/>
            </a:prstGeom>
            <a:ln cap="sq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5BB8F0-0DA3-428D-8E4B-F33BFA9717F3}"/>
              </a:ext>
            </a:extLst>
          </p:cNvPr>
          <p:cNvGrpSpPr/>
          <p:nvPr/>
        </p:nvGrpSpPr>
        <p:grpSpPr>
          <a:xfrm>
            <a:off x="10474785" y="2874784"/>
            <a:ext cx="559140" cy="2204959"/>
            <a:chOff x="10760535" y="455434"/>
            <a:chExt cx="559140" cy="220495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6830CA5-CB6A-495E-B36A-86DB318ED601}"/>
                </a:ext>
              </a:extLst>
            </p:cNvPr>
            <p:cNvSpPr/>
            <p:nvPr/>
          </p:nvSpPr>
          <p:spPr>
            <a:xfrm>
              <a:off x="10760535" y="2471388"/>
              <a:ext cx="559140" cy="1890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FB52B5-DABF-48F3-8BEA-4D89C24AB827}"/>
                </a:ext>
              </a:extLst>
            </p:cNvPr>
            <p:cNvSpPr/>
            <p:nvPr/>
          </p:nvSpPr>
          <p:spPr>
            <a:xfrm>
              <a:off x="10871740" y="455434"/>
              <a:ext cx="336730" cy="3367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65412FE-170F-4C05-B59D-F7F0CEBD757B}"/>
                </a:ext>
              </a:extLst>
            </p:cNvPr>
            <p:cNvSpPr/>
            <p:nvPr/>
          </p:nvSpPr>
          <p:spPr>
            <a:xfrm>
              <a:off x="10931276" y="514404"/>
              <a:ext cx="218795" cy="2187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7" rIns="91413" bIns="45707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52D66A-06F1-4564-B78C-DA8069483CC1}"/>
                </a:ext>
              </a:extLst>
            </p:cNvPr>
            <p:cNvCxnSpPr>
              <a:cxnSpLocks/>
              <a:stCxn id="41" idx="4"/>
              <a:endCxn id="40" idx="0"/>
            </p:cNvCxnSpPr>
            <p:nvPr/>
          </p:nvCxnSpPr>
          <p:spPr>
            <a:xfrm>
              <a:off x="11040105" y="792164"/>
              <a:ext cx="0" cy="1679222"/>
            </a:xfrm>
            <a:prstGeom prst="line">
              <a:avLst/>
            </a:prstGeom>
            <a:ln cap="sq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F6FE06-3AC8-486C-A130-E0E7C41685A7}"/>
              </a:ext>
            </a:extLst>
          </p:cNvPr>
          <p:cNvGrpSpPr/>
          <p:nvPr/>
        </p:nvGrpSpPr>
        <p:grpSpPr>
          <a:xfrm>
            <a:off x="-554681" y="5501520"/>
            <a:ext cx="3612368" cy="3419756"/>
            <a:chOff x="-268931" y="4017967"/>
            <a:chExt cx="3612368" cy="341975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3D3C52-BDB0-47AF-B3BF-FB085D14F33D}"/>
                </a:ext>
              </a:extLst>
            </p:cNvPr>
            <p:cNvSpPr/>
            <p:nvPr/>
          </p:nvSpPr>
          <p:spPr>
            <a:xfrm>
              <a:off x="731818" y="4017967"/>
              <a:ext cx="2611619" cy="3419756"/>
            </a:xfrm>
            <a:prstGeom prst="rect">
              <a:avLst/>
            </a:prstGeom>
          </p:spPr>
          <p:txBody>
            <a:bodyPr wrap="square" lIns="91413" tIns="45707" rIns="91413" bIns="45707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ne-NP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reeti" pitchFamily="2" charset="0"/>
                  <a:cs typeface="Kalimati" panose="00000400000000000000" pitchFamily="2"/>
                </a:rPr>
                <a:t>सूचीकृत बेरोजगार व्यक्तिलाई न्यूनतम रोजगारीको प्रत्याभूती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15C022-A3AE-4E7D-8E39-902B41B2756D}"/>
                </a:ext>
              </a:extLst>
            </p:cNvPr>
            <p:cNvSpPr txBox="1"/>
            <p:nvPr/>
          </p:nvSpPr>
          <p:spPr>
            <a:xfrm>
              <a:off x="-268931" y="4138545"/>
              <a:ext cx="1000749" cy="584749"/>
            </a:xfrm>
            <a:prstGeom prst="rect">
              <a:avLst/>
            </a:prstGeom>
            <a:noFill/>
          </p:spPr>
          <p:txBody>
            <a:bodyPr wrap="square" lIns="91413" tIns="45707" rIns="91413" bIns="45707" rtlCol="0" anchor="ctr">
              <a:spAutoFit/>
            </a:bodyPr>
            <a:lstStyle/>
            <a:p>
              <a:pPr algn="r"/>
              <a:r>
                <a:rPr lang="ne-NP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eti" pitchFamily="2" charset="0"/>
                </a:rPr>
                <a:t>१</a:t>
              </a:r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Preeti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35BBD7-32B4-4E5C-99D5-65274642E469}"/>
              </a:ext>
            </a:extLst>
          </p:cNvPr>
          <p:cNvGrpSpPr/>
          <p:nvPr/>
        </p:nvGrpSpPr>
        <p:grpSpPr>
          <a:xfrm>
            <a:off x="2405464" y="3716475"/>
            <a:ext cx="3047320" cy="3254967"/>
            <a:chOff x="3149692" y="2940529"/>
            <a:chExt cx="2501855" cy="325496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DED1083-ACCD-4EE0-A7CF-B08A61B91D82}"/>
                </a:ext>
              </a:extLst>
            </p:cNvPr>
            <p:cNvSpPr/>
            <p:nvPr/>
          </p:nvSpPr>
          <p:spPr>
            <a:xfrm>
              <a:off x="3607792" y="2940529"/>
              <a:ext cx="2043755" cy="3254967"/>
            </a:xfrm>
            <a:prstGeom prst="rect">
              <a:avLst/>
            </a:prstGeom>
          </p:spPr>
          <p:txBody>
            <a:bodyPr wrap="square" lIns="91413" tIns="45707" rIns="91413" bIns="45707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ne-NP" sz="3200" b="1" dirty="0">
                  <a:solidFill>
                    <a:schemeClr val="accent1">
                      <a:lumMod val="75000"/>
                    </a:schemeClr>
                  </a:solidFill>
                  <a:latin typeface="Preeti" pitchFamily="2" charset="0"/>
                  <a:cs typeface="Kalimati" panose="00000400000000000000" pitchFamily="2"/>
                </a:rPr>
                <a:t>श्रममूलक प्रविधिको प्रयोग मार्फत रोजगारी सिर्जना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4CB127-D96D-4822-8F9E-9A336DAB16B1}"/>
                </a:ext>
              </a:extLst>
            </p:cNvPr>
            <p:cNvSpPr txBox="1"/>
            <p:nvPr/>
          </p:nvSpPr>
          <p:spPr>
            <a:xfrm>
              <a:off x="3149692" y="3053016"/>
              <a:ext cx="558642" cy="584749"/>
            </a:xfrm>
            <a:prstGeom prst="rect">
              <a:avLst/>
            </a:prstGeom>
            <a:noFill/>
          </p:spPr>
          <p:txBody>
            <a:bodyPr wrap="square" lIns="91413" tIns="45707" rIns="91413" bIns="45707" rtlCol="0" anchor="ctr">
              <a:spAutoFit/>
            </a:bodyPr>
            <a:lstStyle/>
            <a:p>
              <a:pPr algn="r"/>
              <a:r>
                <a:rPr lang="ne-NP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eti" pitchFamily="2" charset="0"/>
                </a:rPr>
                <a:t>२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reeti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B1D0BB-21CD-4196-AC85-9F0960752AB3}"/>
              </a:ext>
            </a:extLst>
          </p:cNvPr>
          <p:cNvGrpSpPr/>
          <p:nvPr/>
        </p:nvGrpSpPr>
        <p:grpSpPr>
          <a:xfrm>
            <a:off x="5511059" y="2058279"/>
            <a:ext cx="2871036" cy="3895143"/>
            <a:chOff x="3149692" y="2940529"/>
            <a:chExt cx="2871036" cy="389514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1F2D7C7-2B67-49D4-B6C1-5AC13CF4F3C6}"/>
                </a:ext>
              </a:extLst>
            </p:cNvPr>
            <p:cNvSpPr/>
            <p:nvPr/>
          </p:nvSpPr>
          <p:spPr>
            <a:xfrm>
              <a:off x="3528722" y="2940529"/>
              <a:ext cx="2492006" cy="3895143"/>
            </a:xfrm>
            <a:prstGeom prst="rect">
              <a:avLst/>
            </a:prstGeom>
          </p:spPr>
          <p:txBody>
            <a:bodyPr wrap="square" lIns="91413" tIns="45707" rIns="91413" bIns="45707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ne-NP" sz="3200" b="1" dirty="0">
                  <a:solidFill>
                    <a:schemeClr val="accent5">
                      <a:lumMod val="50000"/>
                    </a:schemeClr>
                  </a:solidFill>
                  <a:latin typeface="Preeti" pitchFamily="2" charset="0"/>
                  <a:cs typeface="Kalimati" panose="00000400000000000000" pitchFamily="2"/>
                </a:rPr>
                <a:t>लक्षित वर्गहरुको आवश्यकता अनुसारको आयोजना छनौट 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CCD92F-1162-4FB7-A46B-83C1B8174928}"/>
                </a:ext>
              </a:extLst>
            </p:cNvPr>
            <p:cNvSpPr txBox="1"/>
            <p:nvPr/>
          </p:nvSpPr>
          <p:spPr>
            <a:xfrm>
              <a:off x="3149692" y="3053016"/>
              <a:ext cx="558642" cy="584749"/>
            </a:xfrm>
            <a:prstGeom prst="rect">
              <a:avLst/>
            </a:prstGeom>
            <a:noFill/>
          </p:spPr>
          <p:txBody>
            <a:bodyPr wrap="square" lIns="91413" tIns="45707" rIns="91413" bIns="45707" rtlCol="0" anchor="ctr">
              <a:spAutoFit/>
            </a:bodyPr>
            <a:lstStyle/>
            <a:p>
              <a:pPr algn="r"/>
              <a:r>
                <a:rPr lang="ne-NP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eti" pitchFamily="2" charset="0"/>
                </a:rPr>
                <a:t>३</a:t>
              </a:r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Preeti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A6EB450-6FA2-45DA-90E3-011A60E05000}"/>
              </a:ext>
            </a:extLst>
          </p:cNvPr>
          <p:cNvGrpSpPr/>
          <p:nvPr/>
        </p:nvGrpSpPr>
        <p:grpSpPr>
          <a:xfrm>
            <a:off x="8139212" y="1449319"/>
            <a:ext cx="2627445" cy="3896425"/>
            <a:chOff x="3149692" y="2940529"/>
            <a:chExt cx="2627445" cy="38964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CFF5D29-7E90-491E-8071-98E51F6223FE}"/>
                </a:ext>
              </a:extLst>
            </p:cNvPr>
            <p:cNvSpPr/>
            <p:nvPr/>
          </p:nvSpPr>
          <p:spPr>
            <a:xfrm>
              <a:off x="3733382" y="2940529"/>
              <a:ext cx="2043755" cy="3896425"/>
            </a:xfrm>
            <a:prstGeom prst="rect">
              <a:avLst/>
            </a:prstGeom>
          </p:spPr>
          <p:txBody>
            <a:bodyPr wrap="square" lIns="91413" tIns="45707" rIns="91413" bIns="45707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ne-NP" sz="3200" b="1" dirty="0">
                  <a:solidFill>
                    <a:schemeClr val="accent6">
                      <a:lumMod val="50000"/>
                    </a:schemeClr>
                  </a:solidFill>
                  <a:latin typeface="Preeti" pitchFamily="2" charset="0"/>
                  <a:cs typeface="Kalimati" panose="00000400000000000000" pitchFamily="2"/>
                </a:rPr>
                <a:t>पूर्वाधारका कार्यक्रमहरु बीच समन्वय र सहकार्यको विकास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5FD2FA3-29AF-4624-913E-B8E1261CFEB5}"/>
                </a:ext>
              </a:extLst>
            </p:cNvPr>
            <p:cNvSpPr txBox="1"/>
            <p:nvPr/>
          </p:nvSpPr>
          <p:spPr>
            <a:xfrm>
              <a:off x="3149692" y="3053016"/>
              <a:ext cx="558642" cy="584749"/>
            </a:xfrm>
            <a:prstGeom prst="rect">
              <a:avLst/>
            </a:prstGeom>
            <a:noFill/>
          </p:spPr>
          <p:txBody>
            <a:bodyPr wrap="square" lIns="91413" tIns="45707" rIns="91413" bIns="45707" rtlCol="0" anchor="ctr">
              <a:spAutoFit/>
            </a:bodyPr>
            <a:lstStyle/>
            <a:p>
              <a:pPr algn="r"/>
              <a:r>
                <a:rPr lang="ne-NP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reeti" pitchFamily="2" charset="0"/>
                </a:rPr>
                <a:t>४</a:t>
              </a:r>
              <a:endPara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Preeti" pitchFamily="2" charset="0"/>
              </a:endParaRPr>
            </a:p>
          </p:txBody>
        </p:sp>
      </p:grpSp>
      <p:sp>
        <p:nvSpPr>
          <p:cNvPr id="68" name="Rectangle: Diagonal Corners Rounded 67">
            <a:extLst>
              <a:ext uri="{FF2B5EF4-FFF2-40B4-BE49-F238E27FC236}">
                <a16:creationId xmlns:a16="http://schemas.microsoft.com/office/drawing/2014/main" id="{79ED2E63-0DFC-4B7D-9DFE-FF05104BE61F}"/>
              </a:ext>
            </a:extLst>
          </p:cNvPr>
          <p:cNvSpPr/>
          <p:nvPr/>
        </p:nvSpPr>
        <p:spPr>
          <a:xfrm>
            <a:off x="5664482" y="868785"/>
            <a:ext cx="5465588" cy="8500999"/>
          </a:xfrm>
          <a:prstGeom prst="round2DiagRect">
            <a:avLst/>
          </a:prstGeom>
          <a:noFill/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44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withEffect" p14:presetBounceEnd="9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0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0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2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20000" fill="hold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20000" fill="hold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21" grpId="0" animBg="1"/>
          <p:bldP spid="22" grpId="0" animBg="1"/>
          <p:bldP spid="23" grpId="0" animBg="1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2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2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2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21" grpId="0" animBg="1"/>
          <p:bldP spid="22" grpId="0" animBg="1"/>
          <p:bldP spid="23" grpId="0" animBg="1"/>
          <p:bldP spid="6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A7D877-6159-429E-BBAA-8C4C753D7226}"/>
              </a:ext>
            </a:extLst>
          </p:cNvPr>
          <p:cNvSpPr txBox="1"/>
          <p:nvPr/>
        </p:nvSpPr>
        <p:spPr>
          <a:xfrm>
            <a:off x="0" y="123109"/>
            <a:ext cx="13004800" cy="54715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3200" b="1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सार्वजनिक निर्माण कार्य मार्फत सामाजिक सुरक्षाका मोडलहरु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2734A3-F480-4E86-B355-08FA60262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91D5A-F4BF-4380-9E19-46F38AF37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468BF-06AB-4F0A-BFC8-E85A7434FF3A}"/>
              </a:ext>
            </a:extLst>
          </p:cNvPr>
          <p:cNvSpPr/>
          <p:nvPr/>
        </p:nvSpPr>
        <p:spPr>
          <a:xfrm>
            <a:off x="4612486" y="2000250"/>
            <a:ext cx="7369964" cy="62484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7B1B2FF-F388-43E1-9D07-72665BA90FC2}"/>
              </a:ext>
            </a:extLst>
          </p:cNvPr>
          <p:cNvSpPr/>
          <p:nvPr/>
        </p:nvSpPr>
        <p:spPr>
          <a:xfrm>
            <a:off x="4811587" y="2000250"/>
            <a:ext cx="2007408" cy="6575080"/>
          </a:xfrm>
          <a:prstGeom prst="snip2Diag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dirty="0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अल्पकालिन सामाजिक सुरक्षा</a:t>
            </a:r>
            <a:endParaRPr lang="en-US" sz="24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r>
              <a:rPr lang="en-US" sz="2800" dirty="0">
                <a:solidFill>
                  <a:srgbClr val="FFFFFF"/>
                </a:solidFill>
                <a:latin typeface="Preeti" pitchFamily="2" charset="0"/>
              </a:rPr>
              <a:t> </a:t>
            </a:r>
          </a:p>
        </p:txBody>
      </p:sp>
      <p:sp>
        <p:nvSpPr>
          <p:cNvPr id="92" name="Rectangle: Diagonal Corners Snipped 91">
            <a:extLst>
              <a:ext uri="{FF2B5EF4-FFF2-40B4-BE49-F238E27FC236}">
                <a16:creationId xmlns:a16="http://schemas.microsoft.com/office/drawing/2014/main" id="{64FD35DB-3282-4185-8D37-779FA61AA350}"/>
              </a:ext>
            </a:extLst>
          </p:cNvPr>
          <p:cNvSpPr/>
          <p:nvPr/>
        </p:nvSpPr>
        <p:spPr>
          <a:xfrm>
            <a:off x="7307653" y="2000250"/>
            <a:ext cx="2007408" cy="6575080"/>
          </a:xfrm>
          <a:prstGeom prst="snip2Diag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dirty="0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दीर्घकालिन सामाजिक सुरक्षा</a:t>
            </a:r>
            <a:endParaRPr lang="en-US" sz="24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  <a:p>
            <a:endParaRPr lang="en-US" sz="2800" dirty="0">
              <a:solidFill>
                <a:srgbClr val="FFFFFF"/>
              </a:solidFill>
              <a:latin typeface="Preeti" pitchFamily="2" charset="0"/>
            </a:endParaRPr>
          </a:p>
        </p:txBody>
      </p:sp>
      <p:sp>
        <p:nvSpPr>
          <p:cNvPr id="93" name="Rectangle: Diagonal Corners Snipped 92">
            <a:extLst>
              <a:ext uri="{FF2B5EF4-FFF2-40B4-BE49-F238E27FC236}">
                <a16:creationId xmlns:a16="http://schemas.microsoft.com/office/drawing/2014/main" id="{564738F3-96C2-4010-97F3-D40ED6481F3E}"/>
              </a:ext>
            </a:extLst>
          </p:cNvPr>
          <p:cNvSpPr/>
          <p:nvPr/>
        </p:nvSpPr>
        <p:spPr>
          <a:xfrm>
            <a:off x="9718902" y="1969922"/>
            <a:ext cx="2263547" cy="6635736"/>
          </a:xfrm>
          <a:prstGeom prst="snip2Diag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2400" dirty="0">
                <a:solidFill>
                  <a:srgbClr val="FFFFFF"/>
                </a:solidFill>
                <a:latin typeface="Preeti" pitchFamily="2" charset="0"/>
                <a:cs typeface="Kalimati" panose="00000400000000000000" pitchFamily="2"/>
              </a:rPr>
              <a:t>थप सार्वजनिक निर्माण कार्य सहितको सामाजिक सुरक्षा</a:t>
            </a:r>
            <a:endParaRPr lang="en-US" sz="24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en-US" sz="24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endParaRPr lang="ne-NP" sz="24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rgbClr val="FFFFFF"/>
              </a:solidFill>
              <a:latin typeface="Preeti" pitchFamily="2" charset="0"/>
              <a:cs typeface="Kalimati" panose="00000400000000000000" pitchFamily="2"/>
            </a:endParaRP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sym typeface="Helvetica Light"/>
            </a:endParaRP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rgbClr val="FFFFFF"/>
              </a:solidFill>
              <a:latin typeface="Preeti" pitchFamily="2" charset="0"/>
            </a:endParaRP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reeti" pitchFamily="2" charset="0"/>
              <a:sym typeface="Helvetica Light"/>
            </a:endParaRP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rgbClr val="FFFFFF"/>
              </a:solidFill>
              <a:latin typeface="Preeti" pitchFamily="2" charset="0"/>
            </a:endParaRPr>
          </a:p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rgbClr val="FFFFFF"/>
              </a:solidFill>
              <a:latin typeface="Preeti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59A1975-FF52-480C-91E6-42FC4C1F68D8}"/>
              </a:ext>
            </a:extLst>
          </p:cNvPr>
          <p:cNvSpPr/>
          <p:nvPr/>
        </p:nvSpPr>
        <p:spPr>
          <a:xfrm>
            <a:off x="300762" y="7740349"/>
            <a:ext cx="12043638" cy="46915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400" b="1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दीर्घकालिनरुपमा रोजगारी सिर्जना</a:t>
            </a:r>
          </a:p>
        </p:txBody>
      </p:sp>
      <p:sp>
        <p:nvSpPr>
          <p:cNvPr id="94" name="Rectangle: Diagonal Corners Rounded 93">
            <a:extLst>
              <a:ext uri="{FF2B5EF4-FFF2-40B4-BE49-F238E27FC236}">
                <a16:creationId xmlns:a16="http://schemas.microsoft.com/office/drawing/2014/main" id="{B7304D2D-5773-42BD-AB41-310FA31D16C2}"/>
              </a:ext>
            </a:extLst>
          </p:cNvPr>
          <p:cNvSpPr/>
          <p:nvPr/>
        </p:nvSpPr>
        <p:spPr>
          <a:xfrm>
            <a:off x="300762" y="6817136"/>
            <a:ext cx="12043638" cy="46915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400" b="1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गरिबी निवारण तथा खाद्य सुरक्षा</a:t>
            </a:r>
          </a:p>
        </p:txBody>
      </p:sp>
      <p:sp>
        <p:nvSpPr>
          <p:cNvPr id="95" name="Rectangle: Diagonal Corners Rounded 94">
            <a:extLst>
              <a:ext uri="{FF2B5EF4-FFF2-40B4-BE49-F238E27FC236}">
                <a16:creationId xmlns:a16="http://schemas.microsoft.com/office/drawing/2014/main" id="{2503D8B8-0D1D-4253-ACF0-BACF447B43FF}"/>
              </a:ext>
            </a:extLst>
          </p:cNvPr>
          <p:cNvSpPr/>
          <p:nvPr/>
        </p:nvSpPr>
        <p:spPr>
          <a:xfrm>
            <a:off x="300762" y="5264188"/>
            <a:ext cx="12043638" cy="101398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400" b="1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विशेष प्रकारका जोखिमहरु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Preeti" pitchFamily="2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Preeti" pitchFamily="2" charset="0"/>
              </a:rPr>
              <a:t>›G›, cfly{s ;+s6, k|fs[lts ljkQL cfbL</a:t>
            </a:r>
            <a:r>
              <a:rPr lang="en-US" sz="2800" b="1" dirty="0">
                <a:solidFill>
                  <a:srgbClr val="FF0000"/>
                </a:solidFill>
                <a:latin typeface="Preeti" pitchFamily="2" charset="0"/>
              </a:rPr>
              <a:t>_</a:t>
            </a:r>
          </a:p>
        </p:txBody>
      </p:sp>
      <p:sp>
        <p:nvSpPr>
          <p:cNvPr id="96" name="Rectangle: Diagonal Corners Rounded 95">
            <a:extLst>
              <a:ext uri="{FF2B5EF4-FFF2-40B4-BE49-F238E27FC236}">
                <a16:creationId xmlns:a16="http://schemas.microsoft.com/office/drawing/2014/main" id="{6D2C9B7D-A01A-4B5F-9E04-9D3050EF015F}"/>
              </a:ext>
            </a:extLst>
          </p:cNvPr>
          <p:cNvSpPr/>
          <p:nvPr/>
        </p:nvSpPr>
        <p:spPr>
          <a:xfrm>
            <a:off x="300762" y="4131150"/>
            <a:ext cx="12043638" cy="80967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ne-NP" sz="2800" b="1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व्यक्तिगत तथा घरधूरीको स्तरका जोखिमहरु</a:t>
            </a:r>
          </a:p>
          <a:p>
            <a:pPr algn="l"/>
            <a:r>
              <a:rPr lang="ne-NP" sz="1600" b="1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(विरामी, चोटपटक, मृत्यु, बेरोजगारी, कृषिबालीमा नोक्सानी आदी)</a:t>
            </a:r>
            <a:endParaRPr lang="en-US" sz="1200" b="1" dirty="0">
              <a:solidFill>
                <a:srgbClr val="FF000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003210-F9AD-4A1D-8140-EF1432998A7F}"/>
              </a:ext>
            </a:extLst>
          </p:cNvPr>
          <p:cNvSpPr/>
          <p:nvPr/>
        </p:nvSpPr>
        <p:spPr>
          <a:xfrm>
            <a:off x="5562600" y="4343190"/>
            <a:ext cx="457200" cy="457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D98CB8F-6941-4F52-AA71-BC1014A0786A}"/>
              </a:ext>
            </a:extLst>
          </p:cNvPr>
          <p:cNvSpPr/>
          <p:nvPr/>
        </p:nvSpPr>
        <p:spPr>
          <a:xfrm>
            <a:off x="5562600" y="5538125"/>
            <a:ext cx="457200" cy="457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1C830C3-BF76-4426-AFEC-247FC272ECF1}"/>
              </a:ext>
            </a:extLst>
          </p:cNvPr>
          <p:cNvSpPr/>
          <p:nvPr/>
        </p:nvSpPr>
        <p:spPr>
          <a:xfrm>
            <a:off x="8048335" y="5557491"/>
            <a:ext cx="457200" cy="457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63F347F-D2DE-4D46-ACBC-5331D1FFADA8}"/>
              </a:ext>
            </a:extLst>
          </p:cNvPr>
          <p:cNvSpPr/>
          <p:nvPr/>
        </p:nvSpPr>
        <p:spPr>
          <a:xfrm>
            <a:off x="8048335" y="6813997"/>
            <a:ext cx="457200" cy="457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4664169-03C1-4BD5-94D0-F75703E52121}"/>
              </a:ext>
            </a:extLst>
          </p:cNvPr>
          <p:cNvSpPr/>
          <p:nvPr/>
        </p:nvSpPr>
        <p:spPr>
          <a:xfrm>
            <a:off x="10507731" y="6830427"/>
            <a:ext cx="457200" cy="457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92C6F5-FFA9-45C9-AB80-61810C77D96D}"/>
              </a:ext>
            </a:extLst>
          </p:cNvPr>
          <p:cNvSpPr/>
          <p:nvPr/>
        </p:nvSpPr>
        <p:spPr>
          <a:xfrm>
            <a:off x="8048335" y="7753350"/>
            <a:ext cx="457200" cy="457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45FCCE2-2542-417C-BFB6-9436939C0B11}"/>
              </a:ext>
            </a:extLst>
          </p:cNvPr>
          <p:cNvSpPr/>
          <p:nvPr/>
        </p:nvSpPr>
        <p:spPr>
          <a:xfrm>
            <a:off x="10507731" y="7743485"/>
            <a:ext cx="457200" cy="457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F4AA5-5A63-4468-9CC3-3DCB7E0B6F40}"/>
              </a:ext>
            </a:extLst>
          </p:cNvPr>
          <p:cNvSpPr txBox="1"/>
          <p:nvPr/>
        </p:nvSpPr>
        <p:spPr>
          <a:xfrm>
            <a:off x="6733885" y="1074938"/>
            <a:ext cx="3086100" cy="593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3500" dirty="0">
                <a:latin typeface="Preeti" pitchFamily="2" charset="0"/>
                <a:cs typeface="Kalimati" panose="00000400000000000000" pitchFamily="2"/>
              </a:rPr>
              <a:t>मोडलहरु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cs typeface="Kalimati" panose="00000400000000000000" pitchFamily="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2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2" grpId="0" animBg="1"/>
      <p:bldP spid="93" grpId="0" animBg="1"/>
      <p:bldP spid="8" grpId="0" animBg="1"/>
      <p:bldP spid="94" grpId="0" animBg="1"/>
      <p:bldP spid="95" grpId="0" animBg="1"/>
      <p:bldP spid="96" grpId="0" animBg="1"/>
      <p:bldP spid="10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A7D877-6159-429E-BBAA-8C4C753D7226}"/>
              </a:ext>
            </a:extLst>
          </p:cNvPr>
          <p:cNvSpPr txBox="1"/>
          <p:nvPr/>
        </p:nvSpPr>
        <p:spPr>
          <a:xfrm>
            <a:off x="0" y="-15389"/>
            <a:ext cx="13004800" cy="8241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ne-NP" sz="4800" b="1" dirty="0">
                <a:solidFill>
                  <a:schemeClr val="bg1"/>
                </a:solidFill>
                <a:latin typeface="Preeti" pitchFamily="2" charset="0"/>
                <a:cs typeface="Kalimati" panose="00000400000000000000" pitchFamily="2"/>
              </a:rPr>
              <a:t>सार्वजनिक निर्माण कार्यको सान्दर्भिकता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2734A3-F480-4E86-B355-08FA60262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91D5A-F4BF-4380-9E19-46F38AF37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15A6BC-3775-4025-ADAC-A397FB715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74" y="2038349"/>
            <a:ext cx="12641326" cy="71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E10567-CC04-4D7F-8419-E2916FD49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61973"/>
            <a:ext cx="12856953" cy="95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70C99-8F58-440A-8E6D-FE6DC6621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9F7C4-84B6-4F81-8449-C6031EA1C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7596B-9DF5-42D3-B0D3-73C967FC5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0BA2C-4710-4E6E-8745-FD3201C7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3818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162</Words>
  <Application>Microsoft Office PowerPoint</Application>
  <PresentationFormat>Custom</PresentationFormat>
  <Paragraphs>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Helvetica</vt:lpstr>
      <vt:lpstr>Helvetica Light</vt:lpstr>
      <vt:lpstr>Helvetica Neue</vt:lpstr>
      <vt:lpstr>Kalimati</vt:lpstr>
      <vt:lpstr>Preeti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Youb Basnet</dc:creator>
  <cp:lastModifiedBy>Youb Basnet</cp:lastModifiedBy>
  <cp:revision>2</cp:revision>
  <dcterms:created xsi:type="dcterms:W3CDTF">2019-05-27T11:11:25Z</dcterms:created>
  <dcterms:modified xsi:type="dcterms:W3CDTF">2019-05-27T11:17:12Z</dcterms:modified>
</cp:coreProperties>
</file>